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4" r:id="rId2"/>
    <p:sldId id="257" r:id="rId3"/>
    <p:sldId id="258" r:id="rId4"/>
    <p:sldId id="259" r:id="rId5"/>
    <p:sldId id="295" r:id="rId6"/>
    <p:sldId id="261" r:id="rId7"/>
    <p:sldId id="262" r:id="rId8"/>
    <p:sldId id="264" r:id="rId9"/>
    <p:sldId id="260" r:id="rId10"/>
    <p:sldId id="265" r:id="rId11"/>
    <p:sldId id="266" r:id="rId12"/>
    <p:sldId id="267" r:id="rId13"/>
    <p:sldId id="269" r:id="rId14"/>
    <p:sldId id="270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114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.tiff>
</file>

<file path=ppt/media/image10.pn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43F57-E644-0F48-B1BB-D5642BCA2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18D750-C4FB-3640-9D47-523B3A739B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A84CA-0790-5E46-9DF6-529862C36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63156-0CCC-694B-B1F8-F5F17A180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D3E21-B685-8C40-BA49-48972FA7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991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2A4E-CBE2-1C41-93CB-4B76DD319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FC729-80F4-2E4C-836B-26C970E01A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09341-25BF-B844-B3F3-F638FFF4B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A57E5-78B3-9146-B9FD-B8387664E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0A8AD-530D-AA47-9CBE-16449E24E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7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3CC10F-AEC1-4541-9E1B-AB9DD634C3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B42B4-0C40-0F45-8081-4DBCB3FAE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F2B4A-D2F8-334E-931D-2C988E2D2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5285A-5D8A-C442-A4EC-4B1EFB97A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A13C8-A9D4-0E4C-B198-8A34292F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890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26113-305D-7D4A-BFE3-235AEF99F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7F644-272E-4F47-BC13-1A471D186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8CE43-ABAD-E843-B812-9C49B7C2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DCF72-FD16-5848-B8D7-33AEA180F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7FE95-92C0-FE42-A272-6F54B98E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99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BF74-5A20-F044-ABF5-1A67D4110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CAAFA-2BE6-8845-A780-11ED744FE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23B02-55F5-E14A-9BC7-C1D3A6645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A824D-8D29-0344-8293-A12615B62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52DE6-596B-8C4D-BCD7-F0E38E22A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11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FAA9A-B7B6-4B44-A661-E49C31464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AF772-F753-2141-AC2B-129BF74CCE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717262-DA27-5F4C-B941-B7D6226265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A5D2E-7EBA-A64F-B077-4E0E87AAD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E8235A-069B-0640-B23F-2463B23A5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E533B-31E4-584A-AEF6-75528D0F0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607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73239-D185-D341-B0B1-3CC734A6C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97260-0AC9-9E4A-82C9-A9D474E6D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60386-403E-1A4F-97E7-1DE4ADB27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35C99E-E9E7-B04C-9EF5-62A78DA340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77E700-A0EA-2147-84D4-C519303B26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59CD11-2E22-434A-9095-ED3AB80B4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7634E9-DDF2-D548-B923-7935DD8A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306D92-4881-C24F-848C-AF9E1A7C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08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6161A-5207-7A49-A11B-6688CBB23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F9A407-F355-2445-9EE0-EA4881741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F433ED-3CC4-F240-A019-A48659BE8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572FDA-5EB3-AD42-BB55-8E227F39F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356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DA924-4B3A-F941-93F7-C797DC8D3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5436A4-5A93-4642-83CF-5E06CD712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DDBD5-4371-7547-AD5A-FE89A20CB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010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5D7C-F066-7549-8D8E-9D780EE97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2179A-1C8F-104E-A95D-F705CD918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245628-13B0-3C46-A689-B98C35F13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50B8C-524A-274E-9997-2774A76C4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695FC6-F770-FB43-9DE8-041EE26D0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A99E86-C8C2-0645-8AF5-B473C4716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4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02572-4DED-8041-9F43-3A0C022B8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330B9B-708C-814F-AC8B-209DF22339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66FC6B-7B41-334C-9B98-5E46550193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4BFC5-753B-1E41-BC97-398500215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90260-0055-4E4B-88C3-B2A2BDC31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D9165-5C40-D243-8C6F-5B4C760D1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046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AD1B34-7DF1-EA49-A828-9B48AA6F2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8BF71-5EAE-9B4A-8D0A-A31E2DFDE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4431A-7F35-FC4C-B900-34258F77B7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E9017-D437-0F4F-B0C4-6ECF3AC6B5A9}" type="datetimeFigureOut">
              <a:rPr lang="en-US" smtClean="0"/>
              <a:t>10/1/2019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0B99D-032A-FC40-9BDB-4258963655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43279-FB2F-D94C-947B-DD8AD46F99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9BBBA-89E3-E24C-8F3E-317D67C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19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inkedin.com/in/ncc-1701-d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ml-features.html#polynomialexpansio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IST718</a:t>
            </a:r>
            <a:br>
              <a:rPr lang="en-US" dirty="0"/>
            </a:br>
            <a:r>
              <a:rPr lang="en-US" dirty="0"/>
              <a:t>Bias-variance tradeoff: simulations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3600" dirty="0"/>
              <a:t>Willard Williamson</a:t>
            </a:r>
          </a:p>
          <a:p>
            <a:r>
              <a:rPr lang="en-US" sz="3600" dirty="0"/>
              <a:t>Adjunct Professor</a:t>
            </a:r>
          </a:p>
          <a:p>
            <a:r>
              <a:rPr lang="en-US" sz="3600" dirty="0" err="1"/>
              <a:t>iSchool</a:t>
            </a:r>
            <a:r>
              <a:rPr lang="en-US" sz="3600" dirty="0"/>
              <a:t>, Syracuse University</a:t>
            </a:r>
          </a:p>
          <a:p>
            <a:r>
              <a:rPr lang="en-US" sz="3600" dirty="0">
                <a:hlinkClick r:id="rId2"/>
              </a:rPr>
              <a:t>linkedin.com/in/ncc-1701-d</a:t>
            </a:r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93340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81731-16FF-FA47-8446-B3102EC8B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419963-DB1D-1243-B978-75C9EEC6BE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Bias-variance can also be controlled with regularization</a:t>
                </a:r>
                <a:br>
                  <a:rPr lang="en-US" dirty="0"/>
                </a:b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=∑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</m:acc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∑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I can start from a very powerful model such as </a:t>
                </a:r>
                <a:r>
                  <a:rPr lang="en-US" i="1" dirty="0"/>
                  <a:t>n</a:t>
                </a:r>
                <a:r>
                  <a:rPr lang="en-US" dirty="0"/>
                  <a:t> = 20 and use regularization to change bias-variance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419963-DB1D-1243-B978-75C9EEC6BE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8699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348BA-7AA0-BF40-B687-AE950F117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i="1" dirty="0"/>
              <a:t>n</a:t>
            </a:r>
            <a:r>
              <a:rPr lang="en-US" dirty="0"/>
              <a:t> = 20 with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E8DC8-6FA2-6E4E-A85E-6AD0473C8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51320"/>
          </a:xfrm>
        </p:spPr>
        <p:txBody>
          <a:bodyPr/>
          <a:lstStyle/>
          <a:p>
            <a:r>
              <a:rPr lang="en-US" dirty="0"/>
              <a:t>Lambda = 1000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F78E1B-5CF4-6B40-A9DE-5FE8489BB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2576945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24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348BA-7AA0-BF40-B687-AE950F117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i="1" dirty="0"/>
              <a:t>n</a:t>
            </a:r>
            <a:r>
              <a:rPr lang="en-US" dirty="0"/>
              <a:t> = 20 with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E8DC8-6FA2-6E4E-A85E-6AD0473C8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51320"/>
          </a:xfrm>
        </p:spPr>
        <p:txBody>
          <a:bodyPr/>
          <a:lstStyle/>
          <a:p>
            <a:r>
              <a:rPr lang="en-US" dirty="0"/>
              <a:t>Lambda = 100.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8E1656-D999-FF4A-87F6-288FF721D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2355272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27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348BA-7AA0-BF40-B687-AE950F117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i="1" dirty="0"/>
              <a:t>n</a:t>
            </a:r>
            <a:r>
              <a:rPr lang="en-US" dirty="0"/>
              <a:t> = 20 with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E8DC8-6FA2-6E4E-A85E-6AD0473C8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51320"/>
          </a:xfrm>
        </p:spPr>
        <p:txBody>
          <a:bodyPr/>
          <a:lstStyle/>
          <a:p>
            <a:r>
              <a:rPr lang="en-US" dirty="0"/>
              <a:t>Lambda = 0.1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A58F6C-C628-074A-B4A0-87E43BB3A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2711882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98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348BA-7AA0-BF40-B687-AE950F117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i="1" dirty="0"/>
              <a:t>n</a:t>
            </a:r>
            <a:r>
              <a:rPr lang="en-US" dirty="0"/>
              <a:t> = 20 with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E8DC8-6FA2-6E4E-A85E-6AD0473C8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51320"/>
          </a:xfrm>
        </p:spPr>
        <p:txBody>
          <a:bodyPr/>
          <a:lstStyle/>
          <a:p>
            <a:r>
              <a:rPr lang="en-US" dirty="0"/>
              <a:t>Lambda = 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F55893-33D3-FB40-834D-F7514E07A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2319647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78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AADB9-9F82-3146-AFC0-77378EB62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also look at the coefficients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DFF72A-DB22-3548-A531-574E6DA76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87591"/>
          </a:xfrm>
        </p:spPr>
        <p:txBody>
          <a:bodyPr>
            <a:normAutofit/>
          </a:bodyPr>
          <a:lstStyle/>
          <a:p>
            <a:r>
              <a:rPr lang="en-US" dirty="0"/>
              <a:t>Coefficients become </a:t>
            </a:r>
            <a:r>
              <a:rPr lang="en-US" i="1" dirty="0"/>
              <a:t>smaller</a:t>
            </a:r>
            <a:r>
              <a:rPr lang="en-US" dirty="0"/>
              <a:t> due to regularization; this is known as </a:t>
            </a:r>
            <a:r>
              <a:rPr lang="en-US" i="1" dirty="0"/>
              <a:t>shrinkage </a:t>
            </a:r>
            <a:r>
              <a:rPr lang="en-US" dirty="0"/>
              <a:t>in statistics</a:t>
            </a:r>
          </a:p>
          <a:p>
            <a:r>
              <a:rPr lang="en-US" dirty="0"/>
              <a:t>Legend contains first 8 coefficients of 20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54C03A-E82E-8F44-9270-386D9DC00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2806" y="2937514"/>
            <a:ext cx="5106388" cy="382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345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67B09-F176-2D49-8B08-A7D048B14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EDF483-11E0-F843-A718-65228EFD4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107580"/>
              </a:xfrm>
            </p:spPr>
            <p:txBody>
              <a:bodyPr/>
              <a:lstStyle/>
              <a:p>
                <a:r>
                  <a:rPr lang="en-US" dirty="0"/>
                  <a:t>Look at the following fake data: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=10+5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+0.5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−0.1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EDF483-11E0-F843-A718-65228EFD4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107580"/>
              </a:xfrm>
              <a:blipFill>
                <a:blip r:embed="rId2"/>
                <a:stretch>
                  <a:fillRect l="-965" t="-103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07C22838-3684-6B43-AA22-3BED83957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000" y="2759384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1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7C810-D793-BD46-B858-E101E033C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fit several models with increasing complexity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4A4E11-66E2-0B41-BB8B-86FE3F0320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Polynomial expansion of degree </a:t>
                </a:r>
                <a:r>
                  <a:rPr lang="en-US" i="1" dirty="0"/>
                  <a:t>n</a:t>
                </a:r>
                <a:r>
                  <a:rPr lang="en-US" dirty="0"/>
                  <a:t>: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E.g., </a:t>
                </a:r>
                <a:r>
                  <a:rPr lang="en-US" i="1" dirty="0"/>
                  <a:t>n</a:t>
                </a:r>
                <a:r>
                  <a:rPr lang="en-US" dirty="0"/>
                  <a:t> = 5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4A4E11-66E2-0B41-BB8B-86FE3F0320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9915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720F6-876B-0B4C-B175-52525F467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will systematically fit different </a:t>
            </a:r>
            <a:r>
              <a:rPr lang="en-US" i="1" dirty="0"/>
              <a:t>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A6C50F-8E9F-3347-A858-17956BCAE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5424395"/>
            <a:ext cx="11290300" cy="1384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34C84F-BEEE-EE42-BE80-69DB0EA3C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90271"/>
            <a:ext cx="5969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859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47BBF-EEF9-43E0-99A8-6404D06CE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Polynomial Expansion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2A50D-9BCF-432B-AF62-5F8B6559C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PolynomialExpansion</a:t>
            </a:r>
            <a:r>
              <a:rPr lang="en-US" dirty="0"/>
              <a:t> object in the previous slide expands feature columns into a polynomial space by performing an n-degree combinations of the original data dimensions.</a:t>
            </a:r>
          </a:p>
          <a:p>
            <a:r>
              <a:rPr lang="en-US" dirty="0"/>
              <a:t>This is a form of feature engineering</a:t>
            </a:r>
          </a:p>
          <a:p>
            <a:r>
              <a:rPr lang="en-US" dirty="0">
                <a:hlinkClick r:id="rId2"/>
              </a:rPr>
              <a:t>https://spark.apache.org/docs/latest/ml-features.html#polynomialexpansion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81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FBD2B-E2DF-9F48-B06F-BDD7004F7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7E5FA-98C2-C340-9A9D-96AC8A11E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08817"/>
          </a:xfrm>
        </p:spPr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 = 1</a:t>
            </a: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BF08A-2F19-0443-B086-B8A5CAC8B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616" y="1775714"/>
            <a:ext cx="6784768" cy="508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928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FBD2B-E2DF-9F48-B06F-BDD7004F7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7E5FA-98C2-C340-9A9D-96AC8A11E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08817"/>
          </a:xfrm>
        </p:spPr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 = 2</a:t>
            </a: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8C386F-D59C-8149-B957-F4D4BD12A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494" y="1825625"/>
            <a:ext cx="6571012" cy="492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851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FBD2B-E2DF-9F48-B06F-BDD7004F7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7E5FA-98C2-C340-9A9D-96AC8A11E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08817"/>
          </a:xfrm>
        </p:spPr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 = 3</a:t>
            </a: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757497-F550-934D-946F-BB1AC0BC6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75" y="2173535"/>
            <a:ext cx="6072250" cy="455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20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86E80-3803-614F-9C3D-C661C750D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 the bias and variance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0629C4-8178-3E49-A837-F0E72B4EA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474" y="1524000"/>
            <a:ext cx="6205517" cy="465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748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</TotalTime>
  <Words>184</Words>
  <Application>Microsoft Office PowerPoint</Application>
  <PresentationFormat>Widescreen</PresentationFormat>
  <Paragraphs>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IST718 Bias-variance tradeoff: simulations </vt:lpstr>
      <vt:lpstr>Simulations</vt:lpstr>
      <vt:lpstr>Let’s fit several models with increasing complexity</vt:lpstr>
      <vt:lpstr>We will systematically fit different n</vt:lpstr>
      <vt:lpstr>Polynomial Expansion</vt:lpstr>
      <vt:lpstr>Models</vt:lpstr>
      <vt:lpstr>Models</vt:lpstr>
      <vt:lpstr>Models</vt:lpstr>
      <vt:lpstr>Estimate the bias and variance</vt:lpstr>
      <vt:lpstr>Regularization</vt:lpstr>
      <vt:lpstr>Model n = 20 with regularization</vt:lpstr>
      <vt:lpstr>Model n = 20 with regularization</vt:lpstr>
      <vt:lpstr>Model n = 20 with regularization</vt:lpstr>
      <vt:lpstr>Model n = 20 with regularization</vt:lpstr>
      <vt:lpstr>You can also look at the coefficients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Bias-variance tradeoff: simulations</dc:title>
  <dc:creator>Microsoft Office User</dc:creator>
  <cp:lastModifiedBy>Will</cp:lastModifiedBy>
  <cp:revision>9</cp:revision>
  <dcterms:created xsi:type="dcterms:W3CDTF">2018-03-27T14:52:21Z</dcterms:created>
  <dcterms:modified xsi:type="dcterms:W3CDTF">2019-10-01T19:29:08Z</dcterms:modified>
</cp:coreProperties>
</file>

<file path=docProps/thumbnail.jpeg>
</file>